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5" r:id="rId13"/>
    <p:sldId id="270" r:id="rId14"/>
    <p:sldId id="271" r:id="rId15"/>
    <p:sldId id="272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FC000"/>
    <a:srgbClr val="FF0000"/>
    <a:srgbClr val="FB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mylesoneill/game-of-thron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evmedia.com.br/artigo-sql-magazine-6-normalizacao-tecnicas-e-conceitos/708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6929" y="1560856"/>
            <a:ext cx="8361229" cy="2098226"/>
          </a:xfrm>
        </p:spPr>
        <p:txBody>
          <a:bodyPr/>
          <a:lstStyle/>
          <a:p>
            <a:pPr algn="r"/>
            <a:r>
              <a:rPr lang="pt-BR" sz="3600" b="1" dirty="0" smtClean="0"/>
              <a:t>Trabalho prático de fundamentos de banco de dados 2018/1</a:t>
            </a:r>
            <a:endParaRPr lang="pt-BR" sz="36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87353" y="3792432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Integrantes: Gabriel Gomes, Otávio Mello, Ricardo Kunde</a:t>
            </a:r>
            <a:endParaRPr lang="pt-BR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34" y="3007477"/>
            <a:ext cx="3850523" cy="38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24394" r="28147" b="17211"/>
          <a:stretch/>
        </p:blipFill>
        <p:spPr>
          <a:xfrm>
            <a:off x="3200399" y="1428751"/>
            <a:ext cx="6704831" cy="51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427" t="24020" r="34021" b="41278"/>
          <a:stretch/>
        </p:blipFill>
        <p:spPr>
          <a:xfrm>
            <a:off x="2639376" y="1897190"/>
            <a:ext cx="8051035" cy="4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3524" y="525056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1446990"/>
            <a:ext cx="10382249" cy="213666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3FN</a:t>
            </a:r>
          </a:p>
          <a:p>
            <a:pPr lvl="1" algn="just"/>
            <a:r>
              <a:rPr lang="pt-BR" dirty="0" smtClean="0"/>
              <a:t>“Uma tabela encontra-se na terceira forma normal, quando</a:t>
            </a:r>
            <a:r>
              <a:rPr lang="pt-BR" b="1" dirty="0" smtClean="0"/>
              <a:t> está na 1FN e na 2FN</a:t>
            </a:r>
            <a:r>
              <a:rPr lang="pt-BR" dirty="0" smtClean="0"/>
              <a:t>, </a:t>
            </a:r>
            <a:r>
              <a:rPr lang="pt-BR" b="1" dirty="0" smtClean="0"/>
              <a:t>e não contém dependências transitivas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transitivas ocorrem </a:t>
            </a:r>
            <a:r>
              <a:rPr lang="pt-BR" b="1" dirty="0" smtClean="0"/>
              <a:t>quando uma coluna que não seja chave primária depende de outra que também não seja</a:t>
            </a:r>
            <a:r>
              <a:rPr lang="pt-BR" dirty="0" smtClean="0"/>
              <a:t>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412723" y="3583659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Year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25115" y="3589340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Summer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189552" y="3774006"/>
            <a:ext cx="435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806554" y="4608894"/>
            <a:ext cx="9718695" cy="213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dirty="0" smtClean="0"/>
              <a:t>Em uma observação inicial obteve-se a ideia de que Year determina Summer (analisando a tabela), porém, com uma pesquisa sobre como funcionam as estações no universo de Game of Thrones, descobriu-se que suas durações são imprevisíveis e, logo, um verão poderia durar décadas ou meses. Dessa forma, optou-se por não considera-la uma dependência transitiva.</a:t>
            </a:r>
          </a:p>
        </p:txBody>
      </p:sp>
    </p:spTree>
    <p:extLst>
      <p:ext uri="{BB962C8B-B14F-4D97-AF65-F5344CB8AC3E}">
        <p14:creationId xmlns:p14="http://schemas.microsoft.com/office/powerpoint/2010/main" val="31924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24964" y="56424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818" t="28302" r="72656" b="12590"/>
          <a:stretch/>
        </p:blipFill>
        <p:spPr>
          <a:xfrm>
            <a:off x="2573383" y="1750422"/>
            <a:ext cx="849086" cy="4323807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3664131" y="2297250"/>
            <a:ext cx="927463" cy="36648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664131" y="3589747"/>
            <a:ext cx="927463" cy="3664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>
            <a:off x="3664131" y="5020493"/>
            <a:ext cx="927463" cy="36648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042263" y="2265947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298 será sempre Verão.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42263" y="363394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299 também será sempre Verão.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042262" y="4922482"/>
            <a:ext cx="547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No ano 300 será inverno, sem previsão de fim do mesmo (podendo durar o ano de 300 inteiro ou alguns meses).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9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541" t="45446" r="23763" b="22233"/>
          <a:stretch/>
        </p:blipFill>
        <p:spPr>
          <a:xfrm>
            <a:off x="1979186" y="1766752"/>
            <a:ext cx="8993614" cy="32885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60056" y="5277394"/>
            <a:ext cx="738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Julgamos a necessidade de criar uma tabela região, visto que há muita repetição dentro da coluna.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3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942" t="24553" r="26875" b="22411"/>
          <a:stretch/>
        </p:blipFill>
        <p:spPr>
          <a:xfrm>
            <a:off x="1267097" y="1449976"/>
            <a:ext cx="6008914" cy="38796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36205" y="47679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40662" y="1639528"/>
            <a:ext cx="253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A divisão em duas tabelas que havia sido feita na 2FN.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85936" y="3484586"/>
            <a:ext cx="2668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Location é um atributo opcional, podendo estar em branco.</a:t>
            </a:r>
            <a:endParaRPr lang="pt-BR" sz="1400" dirty="0"/>
          </a:p>
        </p:txBody>
      </p:sp>
      <p:cxnSp>
        <p:nvCxnSpPr>
          <p:cNvPr id="10" name="Conector Angulado 9"/>
          <p:cNvCxnSpPr/>
          <p:nvPr/>
        </p:nvCxnSpPr>
        <p:spPr>
          <a:xfrm>
            <a:off x="7391189" y="4376057"/>
            <a:ext cx="1818125" cy="1208971"/>
          </a:xfrm>
          <a:prstGeom prst="bentConnector3">
            <a:avLst>
              <a:gd name="adj1" fmla="val 99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946553" y="5585028"/>
            <a:ext cx="4968540" cy="8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/>
              <a:t>location_battle</a:t>
            </a:r>
            <a:r>
              <a:rPr lang="en-US" sz="2000" dirty="0"/>
              <a:t>(</a:t>
            </a:r>
            <a:r>
              <a:rPr lang="en-US" sz="2000" b="1" u="sng" dirty="0" err="1"/>
              <a:t>battle_number</a:t>
            </a:r>
            <a:r>
              <a:rPr lang="en-US" sz="2000" dirty="0"/>
              <a:t>,  </a:t>
            </a:r>
            <a:r>
              <a:rPr lang="en-US" sz="2000" dirty="0" err="1"/>
              <a:t>id_location</a:t>
            </a:r>
            <a:r>
              <a:rPr lang="en-US" sz="2000" dirty="0"/>
              <a:t>) </a:t>
            </a:r>
            <a:endParaRPr lang="en-US" sz="2000" dirty="0" smtClean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 smtClean="0"/>
              <a:t>region_battle</a:t>
            </a:r>
            <a:r>
              <a:rPr lang="en-US" sz="2000" dirty="0" smtClean="0"/>
              <a:t>(</a:t>
            </a:r>
            <a:r>
              <a:rPr lang="en-US" sz="2000" b="1" u="sng" dirty="0" err="1" smtClean="0"/>
              <a:t>battle_number</a:t>
            </a:r>
            <a:r>
              <a:rPr lang="en-US" sz="2000" dirty="0"/>
              <a:t>, </a:t>
            </a:r>
            <a:r>
              <a:rPr lang="en-US" sz="2000" dirty="0" err="1"/>
              <a:t>id_region</a:t>
            </a:r>
            <a:r>
              <a:rPr lang="en-US" sz="2000" dirty="0"/>
              <a:t>) </a:t>
            </a:r>
            <a:endParaRPr lang="pt-BR" sz="2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7478403" y="1676271"/>
            <a:ext cx="443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Criou-se duas tabelas para determinar em que região e que localização ocorreram as batalhas (lembrando que uma batalha pode ter ocorrido em duas localidades distintas).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1492514" y="4947555"/>
            <a:ext cx="3582571" cy="238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7391189" y="3125240"/>
            <a:ext cx="45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As tabelas recebem referência de </a:t>
            </a:r>
            <a:r>
              <a:rPr lang="pt-BR" b="1" dirty="0" err="1" smtClean="0"/>
              <a:t>location</a:t>
            </a:r>
            <a:r>
              <a:rPr lang="pt-BR" b="1" dirty="0" smtClean="0"/>
              <a:t> e region.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009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2866193" y="2145574"/>
            <a:ext cx="7558879" cy="13887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778238" y="3109799"/>
            <a:ext cx="770709" cy="2939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Image result for X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40" y="3076944"/>
            <a:ext cx="814507" cy="3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628346" y="1594297"/>
            <a:ext cx="829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Remove region da tabela battles, pois criamos uma tabela única para ela.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1834681" y="3885210"/>
            <a:ext cx="9621898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Verificamos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que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colunas attacker_1, attacker_2, attacker_3, attacker_4, defender_1, defender_2, defender_3, defender_4, se referem as casas de </a:t>
            </a:r>
            <a:r>
              <a:rPr lang="pt-BR" i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of Thrones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Portanto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possuem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mesmo tipo de dado. </a:t>
            </a:r>
            <a:r>
              <a:rPr lang="pt-BR" b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Optamos por transformar essas colunas em 3 tabelas</a:t>
            </a:r>
            <a:r>
              <a:rPr lang="pt-BR" b="1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29150" t="55703" r="48862" b="31261"/>
          <a:stretch/>
        </p:blipFill>
        <p:spPr>
          <a:xfrm>
            <a:off x="4679141" y="5201533"/>
            <a:ext cx="3932978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778" t="32536" r="28228" b="18015"/>
          <a:stretch/>
        </p:blipFill>
        <p:spPr>
          <a:xfrm>
            <a:off x="3211321" y="1570718"/>
            <a:ext cx="7530354" cy="48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089" t="36581" r="36702" b="9374"/>
          <a:stretch/>
        </p:blipFill>
        <p:spPr>
          <a:xfrm>
            <a:off x="3617258" y="1428750"/>
            <a:ext cx="5822577" cy="51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287" t="38603" r="44757" b="18808"/>
          <a:stretch/>
        </p:blipFill>
        <p:spPr>
          <a:xfrm>
            <a:off x="3832411" y="1435474"/>
            <a:ext cx="5432612" cy="48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2412" y="669300"/>
            <a:ext cx="9601200" cy="1485900"/>
          </a:xfrm>
        </p:spPr>
        <p:txBody>
          <a:bodyPr/>
          <a:lstStyle/>
          <a:p>
            <a:r>
              <a:rPr lang="pt-BR" b="1" dirty="0" smtClean="0"/>
              <a:t>ETAPA 1- DADOS UTILIZADOS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295400" y="1412250"/>
            <a:ext cx="9601200" cy="421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/>
              <a:t>Nome: </a:t>
            </a:r>
            <a:r>
              <a:rPr lang="pt-BR" dirty="0" smtClean="0"/>
              <a:t>Batalhas em </a:t>
            </a:r>
            <a:r>
              <a:rPr lang="pt-BR" i="1" dirty="0" smtClean="0"/>
              <a:t>Game of Thrones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7" y="2170752"/>
            <a:ext cx="9912917" cy="3649649"/>
          </a:xfrm>
          <a:prstGeom prst="rect">
            <a:avLst/>
          </a:prstGeom>
        </p:spPr>
      </p:pic>
      <p:pic>
        <p:nvPicPr>
          <p:cNvPr id="1026" name="Picture 2" descr="Image result for game of thron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61" y="477549"/>
            <a:ext cx="2822001" cy="12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507705" y="3288530"/>
            <a:ext cx="2213811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507705" y="3520450"/>
            <a:ext cx="2443119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117931" y="3288530"/>
            <a:ext cx="933275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117931" y="3526735"/>
            <a:ext cx="933276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23233" y="3214813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Número da mortes principais 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423232" y="3483591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Número de capturas principais 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053358" y="3214813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numérico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053358" y="3476586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numérico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28164" y="5931737"/>
            <a:ext cx="672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www.kaggle.com/mylesoneill/game-of-thrones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8171" y="777241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3 – DIAGRAMA 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5737" y="3276600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/>
              <a:t>Com base na tabela normalizada, elaborou-se o seguinte </a:t>
            </a:r>
            <a:r>
              <a:rPr lang="pt-BR" sz="2800" b="1" dirty="0" smtClean="0"/>
              <a:t>Diagrama Entidade Relacional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0009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43693" y="0"/>
            <a:ext cx="1071154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5" y="124991"/>
            <a:ext cx="8163976" cy="66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3040" y="672737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4 – CARGA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09438" y="2219404"/>
            <a:ext cx="4702627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Optou-se por criar um script SQL que levasse os dados carregados na tabela </a:t>
            </a:r>
            <a:r>
              <a:rPr lang="pt-BR" dirty="0" err="1" smtClean="0"/>
              <a:t>desnormalizada</a:t>
            </a:r>
            <a:r>
              <a:rPr lang="pt-BR" dirty="0" smtClean="0"/>
              <a:t> para a tabela normalizada.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Ao lado está o script que faz a leitura dos dados da tabela </a:t>
            </a:r>
            <a:r>
              <a:rPr lang="pt-BR" dirty="0" err="1" smtClean="0"/>
              <a:t>csv</a:t>
            </a:r>
            <a:r>
              <a:rPr lang="pt-BR" dirty="0" smtClean="0"/>
              <a:t> escolhida para a tabela </a:t>
            </a:r>
            <a:r>
              <a:rPr lang="pt-BR" dirty="0" err="1" smtClean="0"/>
              <a:t>desnormalizada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397" t="20253" r="29669" b="19212"/>
          <a:stretch/>
        </p:blipFill>
        <p:spPr>
          <a:xfrm>
            <a:off x="1293223" y="1795950"/>
            <a:ext cx="5846398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6103" y="66130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DESNORMALIZADA PARA NORMALIZADA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586" t="23303" r="25252" b="64196"/>
          <a:stretch/>
        </p:blipFill>
        <p:spPr>
          <a:xfrm>
            <a:off x="1273927" y="2331720"/>
            <a:ext cx="10253229" cy="1089115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67544" y="3946615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Para </a:t>
            </a:r>
            <a:r>
              <a:rPr lang="pt-BR" dirty="0" err="1" smtClean="0"/>
              <a:t>region</a:t>
            </a:r>
            <a:r>
              <a:rPr lang="pt-BR" dirty="0" smtClean="0"/>
              <a:t> e </a:t>
            </a:r>
            <a:r>
              <a:rPr lang="pt-BR" dirty="0" err="1" smtClean="0"/>
              <a:t>battle</a:t>
            </a:r>
            <a:r>
              <a:rPr lang="pt-BR" dirty="0" smtClean="0"/>
              <a:t>, não houve a necessidade de grandes manipulações para inserir os dados nas respectivas tabelas normalizadas, visto que suas colunas não possuíam atributos multivalorados.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12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70" t="36696" r="37717" b="19554"/>
          <a:stretch/>
        </p:blipFill>
        <p:spPr>
          <a:xfrm>
            <a:off x="1926768" y="233500"/>
            <a:ext cx="8972139" cy="4116432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79839" y="4467496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Já para </a:t>
            </a:r>
            <a:r>
              <a:rPr lang="pt-BR" dirty="0" err="1" smtClean="0"/>
              <a:t>location</a:t>
            </a:r>
            <a:r>
              <a:rPr lang="pt-BR" dirty="0" smtClean="0"/>
              <a:t>, a situação era outra. Com a existência de </a:t>
            </a:r>
            <a:r>
              <a:rPr lang="pt-BR" dirty="0" err="1" smtClean="0"/>
              <a:t>aributos</a:t>
            </a:r>
            <a:r>
              <a:rPr lang="pt-BR" dirty="0" smtClean="0"/>
              <a:t> multivalorados, necessitou-se criar uma tabela auxiliar na qual pudéssemos dividir essa única entrada multivalorada em várias linhas “</a:t>
            </a:r>
            <a:r>
              <a:rPr lang="pt-BR" dirty="0" err="1" smtClean="0"/>
              <a:t>monovaloradas</a:t>
            </a:r>
            <a:r>
              <a:rPr lang="pt-BR" dirty="0" smtClean="0"/>
              <a:t>” com o mesmo </a:t>
            </a:r>
            <a:r>
              <a:rPr lang="pt-BR" dirty="0" err="1" smtClean="0"/>
              <a:t>battle_number</a:t>
            </a:r>
            <a:r>
              <a:rPr lang="pt-BR" dirty="0" smtClean="0"/>
              <a:t>. Depois de fazer isso inserimos os locais dessa tabela auxiliar na nossa tabela </a:t>
            </a:r>
            <a:r>
              <a:rPr lang="pt-BR" dirty="0" err="1" smtClean="0"/>
              <a:t>location</a:t>
            </a:r>
            <a:r>
              <a:rPr lang="pt-BR" dirty="0" smtClean="0"/>
              <a:t> e os ids na nossa tabela </a:t>
            </a:r>
            <a:r>
              <a:rPr lang="pt-BR" dirty="0" err="1" smtClean="0"/>
              <a:t>location_battle</a:t>
            </a:r>
            <a:r>
              <a:rPr lang="pt-BR" dirty="0" smtClean="0"/>
              <a:t> e eliminamos a tabela, visto que não a usaríamos mais.</a:t>
            </a:r>
          </a:p>
          <a:p>
            <a:pPr marL="0" indent="0" algn="ctr">
              <a:buNone/>
            </a:pPr>
            <a:r>
              <a:rPr lang="pt-BR" b="1" dirty="0" smtClean="0"/>
              <a:t>O mesmo caso ocorre nas tabelas king e </a:t>
            </a:r>
            <a:r>
              <a:rPr lang="pt-BR" b="1" dirty="0" err="1" smtClean="0"/>
              <a:t>commander</a:t>
            </a:r>
            <a:r>
              <a:rPr lang="pt-BR" b="1" dirty="0" smtClean="0"/>
              <a:t>, que possuem atributos multivalorados.</a:t>
            </a:r>
          </a:p>
        </p:txBody>
      </p:sp>
    </p:spTree>
    <p:extLst>
      <p:ext uri="{BB962C8B-B14F-4D97-AF65-F5344CB8AC3E}">
        <p14:creationId xmlns:p14="http://schemas.microsoft.com/office/powerpoint/2010/main" val="35042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69" t="24553" r="77074" b="16696"/>
          <a:stretch/>
        </p:blipFill>
        <p:spPr>
          <a:xfrm>
            <a:off x="1476102" y="310472"/>
            <a:ext cx="2730137" cy="632545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5509" y="600892"/>
            <a:ext cx="6283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Carrega os dados de todas as tabelas de casas atacantes e defensoras em apenas uma tabela casas. Tornando, dessa forma, mais claras as tabelas. Em seguida, se carrega o id na tabela normalizada </a:t>
            </a:r>
            <a:r>
              <a:rPr lang="pt-BR" dirty="0" err="1" smtClean="0"/>
              <a:t>attacker</a:t>
            </a:r>
            <a:r>
              <a:rPr lang="pt-BR" dirty="0" smtClean="0"/>
              <a:t> e defender, juntamente com os nomes das casas participantes.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8570" t="33304" r="37618" b="27946"/>
          <a:stretch/>
        </p:blipFill>
        <p:spPr>
          <a:xfrm>
            <a:off x="4460966" y="2625635"/>
            <a:ext cx="7517944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8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5 - CONSULTAS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4688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Foram realizados quatro tipos de consultas, cada uma envolvendo diferentes tipos de operações e construtores.</a:t>
            </a:r>
            <a:r>
              <a:rPr lang="pt-BR" dirty="0"/>
              <a:t> </a:t>
            </a:r>
            <a:r>
              <a:rPr lang="pt-BR" dirty="0" smtClean="0"/>
              <a:t>Abaixo alguns utilizados:</a:t>
            </a:r>
          </a:p>
          <a:p>
            <a:pPr>
              <a:buFontTx/>
              <a:buChar char="-"/>
            </a:pPr>
            <a:r>
              <a:rPr lang="pt-BR" dirty="0" err="1" smtClean="0"/>
              <a:t>Count</a:t>
            </a:r>
            <a:r>
              <a:rPr lang="pt-BR" dirty="0" smtClean="0"/>
              <a:t>, Max;</a:t>
            </a:r>
          </a:p>
          <a:p>
            <a:pPr>
              <a:buFontTx/>
              <a:buChar char="-"/>
            </a:pPr>
            <a:r>
              <a:rPr lang="pt-BR" dirty="0" smtClean="0"/>
              <a:t>Natural </a:t>
            </a:r>
            <a:r>
              <a:rPr lang="pt-BR" dirty="0" err="1" smtClean="0"/>
              <a:t>Join</a:t>
            </a:r>
            <a:r>
              <a:rPr lang="pt-BR" dirty="0" smtClean="0"/>
              <a:t>, </a:t>
            </a:r>
            <a:r>
              <a:rPr lang="pt-BR" dirty="0" err="1" smtClean="0"/>
              <a:t>Left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err="1" smtClean="0"/>
              <a:t>Subconsulta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smtClean="0"/>
              <a:t>Union;</a:t>
            </a:r>
          </a:p>
        </p:txBody>
      </p:sp>
    </p:spTree>
    <p:extLst>
      <p:ext uri="{BB962C8B-B14F-4D97-AF65-F5344CB8AC3E}">
        <p14:creationId xmlns:p14="http://schemas.microsoft.com/office/powerpoint/2010/main" val="236765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518" y="47315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1º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667481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Número de Batalhas que aconteceram em </a:t>
            </a:r>
            <a:r>
              <a:rPr lang="pt-BR" b="1" dirty="0" err="1" smtClean="0"/>
              <a:t>Riverrun</a:t>
            </a: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29" t="24018" r="48160" b="66875"/>
          <a:stretch/>
        </p:blipFill>
        <p:spPr>
          <a:xfrm>
            <a:off x="3203570" y="2158905"/>
            <a:ext cx="5937259" cy="1085306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-1691641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0015" t="50981" r="70247" b="44019"/>
          <a:stretch/>
        </p:blipFill>
        <p:spPr>
          <a:xfrm>
            <a:off x="1658982" y="4149645"/>
            <a:ext cx="2899955" cy="83710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910268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t="28251" r="54685" b="61213"/>
          <a:stretch/>
        </p:blipFill>
        <p:spPr>
          <a:xfrm>
            <a:off x="5910542" y="4216037"/>
            <a:ext cx="5895975" cy="77070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10268" y="5067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dirty="0" smtClean="0"/>
              <a:t>Ocorreram, realmente, somente três batalhas em </a:t>
            </a:r>
            <a:r>
              <a:rPr lang="pt-BR" dirty="0" err="1" smtClean="0"/>
              <a:t>Riverrun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10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2º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58675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o nome de todas as batalhas em que </a:t>
            </a:r>
            <a:r>
              <a:rPr lang="pt-BR" b="1" dirty="0" err="1" smtClean="0"/>
              <a:t>Robb</a:t>
            </a:r>
            <a:r>
              <a:rPr lang="pt-BR" b="1" dirty="0" smtClean="0"/>
              <a:t> </a:t>
            </a:r>
            <a:r>
              <a:rPr lang="pt-BR" b="1" dirty="0" err="1" smtClean="0"/>
              <a:t>Stark</a:t>
            </a:r>
            <a:r>
              <a:rPr lang="pt-BR" b="1" dirty="0" smtClean="0"/>
              <a:t> atuou como rei e/ou como comandante.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024" t="20774" r="33292" b="35845"/>
          <a:stretch/>
        </p:blipFill>
        <p:spPr>
          <a:xfrm>
            <a:off x="2788534" y="2373406"/>
            <a:ext cx="7162236" cy="40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-1798612" y="65715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29586" y="1384508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341" t="26286" r="68327" b="24081"/>
          <a:stretch/>
        </p:blipFill>
        <p:spPr>
          <a:xfrm>
            <a:off x="1959236" y="1156446"/>
            <a:ext cx="2568388" cy="53756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27438" r="48794" b="26471"/>
          <a:stretch/>
        </p:blipFill>
        <p:spPr>
          <a:xfrm>
            <a:off x="4780641" y="1995323"/>
            <a:ext cx="7307109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ETAPA 2 - NORMALIZAÇÃO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95079" y="1667461"/>
            <a:ext cx="11099409" cy="583809"/>
          </a:xfrm>
        </p:spPr>
        <p:txBody>
          <a:bodyPr/>
          <a:lstStyle/>
          <a:p>
            <a:pPr marL="0" indent="0">
              <a:buNone/>
            </a:pPr>
            <a:r>
              <a:rPr lang="pt-BR" sz="2800" i="1" dirty="0" smtClean="0"/>
              <a:t>Modelo desnormalizado ÑN 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59" y="2914649"/>
            <a:ext cx="9591267" cy="18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3º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13648" y="145228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Seleciona o tamanho do maior exército que a casa </a:t>
            </a:r>
            <a:r>
              <a:rPr lang="pt-BR" b="1" dirty="0" err="1" smtClean="0"/>
              <a:t>Lannister</a:t>
            </a:r>
            <a:r>
              <a:rPr lang="pt-BR" b="1" dirty="0" smtClean="0"/>
              <a:t> já tenha </a:t>
            </a:r>
            <a:r>
              <a:rPr lang="pt-BR" b="1" u="sng" dirty="0" smtClean="0"/>
              <a:t>atacado</a:t>
            </a:r>
            <a:r>
              <a:rPr lang="pt-BR" b="1" dirty="0" smtClean="0"/>
              <a:t> em uma batalha.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18" t="45588" r="29365" b="40809"/>
          <a:stretch/>
        </p:blipFill>
        <p:spPr>
          <a:xfrm>
            <a:off x="1830615" y="2171700"/>
            <a:ext cx="9384233" cy="15329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134" t="76471" r="71221" b="19155"/>
          <a:stretch/>
        </p:blipFill>
        <p:spPr>
          <a:xfrm>
            <a:off x="1613648" y="5230905"/>
            <a:ext cx="2689412" cy="62125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-1825506" y="4529903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29586" y="427216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54" t="27022" r="66881" b="54412"/>
          <a:stretch/>
        </p:blipFill>
        <p:spPr>
          <a:xfrm>
            <a:off x="5914744" y="4759503"/>
            <a:ext cx="5300104" cy="1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4º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6103" y="1964327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todas batalhas e os nomes dos comandantes que defenderam. </a:t>
            </a:r>
            <a:r>
              <a:rPr lang="pt-BR" b="1" u="sng" dirty="0" smtClean="0"/>
              <a:t>Devem ser retornadas também aquelas batalhas que não tiveram comandante defensor</a:t>
            </a:r>
            <a:r>
              <a:rPr lang="pt-BR" b="1" dirty="0" smtClean="0"/>
              <a:t>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3930" t="58303" r="19044" b="30268"/>
          <a:stretch/>
        </p:blipFill>
        <p:spPr>
          <a:xfrm>
            <a:off x="1371600" y="3450227"/>
            <a:ext cx="10376904" cy="1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5358" y="517343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PRIMEIRA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5189" y="1478485"/>
            <a:ext cx="10158663" cy="191996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pt-BR" sz="4200" b="1" dirty="0" smtClean="0"/>
              <a:t>Modelo 1FN</a:t>
            </a:r>
          </a:p>
          <a:p>
            <a:pPr marL="530352" lvl="1" indent="0" algn="just">
              <a:buNone/>
            </a:pPr>
            <a:r>
              <a:rPr lang="pt-BR" sz="3800" dirty="0" smtClean="0"/>
              <a:t>- “Diz-se que uma tabela está na primeira forma normal, </a:t>
            </a:r>
            <a:r>
              <a:rPr lang="pt-BR" sz="3800" b="1" dirty="0" smtClean="0"/>
              <a:t>quando ela não contém tabelas aninhadas</a:t>
            </a:r>
            <a:r>
              <a:rPr lang="pt-BR" sz="3800" dirty="0" smtClean="0"/>
              <a:t>.”</a:t>
            </a:r>
          </a:p>
          <a:p>
            <a:pPr marL="530352" lvl="1" indent="0" algn="just">
              <a:buNone/>
            </a:pPr>
            <a:r>
              <a:rPr lang="pt-BR" sz="3800" dirty="0" smtClean="0"/>
              <a:t>-”</a:t>
            </a:r>
            <a:r>
              <a:rPr lang="pt-BR" sz="3800" dirty="0" smtClean="0"/>
              <a:t>Todos os atributos </a:t>
            </a:r>
            <a:r>
              <a:rPr lang="pt-BR" sz="3800" b="1" dirty="0" smtClean="0"/>
              <a:t>devem ser atômicos </a:t>
            </a:r>
            <a:r>
              <a:rPr lang="pt-BR" sz="3800" dirty="0" smtClean="0"/>
              <a:t>ou seja a tabela </a:t>
            </a:r>
            <a:r>
              <a:rPr lang="pt-BR" sz="3800" b="1" dirty="0" smtClean="0"/>
              <a:t>não deve conter grupos repetidos e nem atributos com mais de um valo</a:t>
            </a:r>
            <a:r>
              <a:rPr lang="pt-BR" sz="3800" dirty="0" smtClean="0"/>
              <a:t>r</a:t>
            </a:r>
            <a:r>
              <a:rPr lang="pt-BR" sz="3800" dirty="0" smtClean="0"/>
              <a:t>.”</a:t>
            </a:r>
            <a:endParaRPr lang="pt-BR" sz="2300" dirty="0" smtClean="0"/>
          </a:p>
          <a:p>
            <a:pPr marL="530352" lvl="1" indent="0" algn="just">
              <a:buNone/>
            </a:pPr>
            <a:r>
              <a:rPr lang="pt-BR" sz="3400" dirty="0"/>
              <a:t>FONTE: </a:t>
            </a:r>
            <a:r>
              <a:rPr lang="pt-BR" sz="3400" dirty="0">
                <a:hlinkClick r:id="rId2"/>
              </a:rPr>
              <a:t>https://</a:t>
            </a:r>
            <a:r>
              <a:rPr lang="pt-BR" sz="3400" dirty="0" smtClean="0">
                <a:hlinkClick r:id="rId2"/>
              </a:rPr>
              <a:t>www.devmedia.com.br/artigo-sql-magazine-6-normalizacao-tecnicas-e-conceitos/7087</a:t>
            </a:r>
            <a:endParaRPr lang="pt-BR" sz="3400" dirty="0" smtClean="0"/>
          </a:p>
          <a:p>
            <a:pPr lvl="1" algn="just">
              <a:buFontTx/>
              <a:buChar char="-"/>
            </a:pPr>
            <a:endParaRPr lang="pt-BR" sz="2300" dirty="0"/>
          </a:p>
          <a:p>
            <a:pPr lvl="1"/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1735358" y="3226668"/>
            <a:ext cx="923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Durante essa etapa, na tabela, foram identificadas colunas com atributos multivalorados, assim desobedecendo a condição para estar na primeira forma normal.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14" y="4091191"/>
            <a:ext cx="8853586" cy="18598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20716" y="5486400"/>
            <a:ext cx="926431" cy="3489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3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2179" y="341141"/>
            <a:ext cx="9601200" cy="66368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/>
              <a:t>COLUNAS COM ATRIBUTOS MULTIVALORADOS</a:t>
            </a:r>
            <a:endParaRPr lang="pt-BR" sz="32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113" r="1664" b="3608"/>
          <a:stretch/>
        </p:blipFill>
        <p:spPr>
          <a:xfrm>
            <a:off x="2719385" y="3814011"/>
            <a:ext cx="3801980" cy="2679032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012" r="1830" b="2904"/>
          <a:stretch/>
        </p:blipFill>
        <p:spPr>
          <a:xfrm>
            <a:off x="1251284" y="1002672"/>
            <a:ext cx="10540162" cy="263090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6987369" y="3743610"/>
            <a:ext cx="3179448" cy="2749433"/>
            <a:chOff x="6769770" y="3814011"/>
            <a:chExt cx="3449052" cy="298257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l="24231" t="21107" r="61095" b="67330"/>
            <a:stretch/>
          </p:blipFill>
          <p:spPr>
            <a:xfrm>
              <a:off x="6769770" y="3814011"/>
              <a:ext cx="3449052" cy="152801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/>
            <a:srcRect l="24355" t="49659" r="60727" b="38731"/>
            <a:stretch/>
          </p:blipFill>
          <p:spPr>
            <a:xfrm>
              <a:off x="6769770" y="5287430"/>
              <a:ext cx="3449052" cy="1509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PRIMEIRA FORMA NORMAL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25326" y="1027820"/>
            <a:ext cx="9601200" cy="400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i="1" dirty="0" smtClean="0"/>
              <a:t>Solução adotada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251" t="25545" r="28582" b="8581"/>
          <a:stretch/>
        </p:blipFill>
        <p:spPr>
          <a:xfrm>
            <a:off x="3555999" y="1428750"/>
            <a:ext cx="5849257" cy="5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991" y="553391"/>
            <a:ext cx="9601200" cy="1485900"/>
          </a:xfrm>
        </p:spPr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10239" y="1296341"/>
            <a:ext cx="9601200" cy="20447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2FN</a:t>
            </a:r>
          </a:p>
          <a:p>
            <a:pPr lvl="1" algn="just"/>
            <a:r>
              <a:rPr lang="pt-BR" dirty="0" smtClean="0"/>
              <a:t>“Uma tabela encontra-se na segunda forma normal, quando, </a:t>
            </a:r>
            <a:r>
              <a:rPr lang="pt-BR" b="1" dirty="0" smtClean="0"/>
              <a:t>além de estar na 1FN</a:t>
            </a:r>
            <a:r>
              <a:rPr lang="pt-BR" dirty="0" smtClean="0"/>
              <a:t>, </a:t>
            </a:r>
            <a:r>
              <a:rPr lang="pt-BR" b="1" dirty="0" smtClean="0"/>
              <a:t>não contém dependências parciais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parciais ocorrem </a:t>
            </a:r>
            <a:r>
              <a:rPr lang="pt-BR" b="1" dirty="0" smtClean="0"/>
              <a:t>quando uma coluna depende apenas de parte de uma chave primária composta</a:t>
            </a:r>
            <a:r>
              <a:rPr lang="pt-BR" dirty="0" smtClean="0"/>
              <a:t>.”</a:t>
            </a:r>
          </a:p>
        </p:txBody>
      </p:sp>
      <p:sp>
        <p:nvSpPr>
          <p:cNvPr id="5" name="Smiley 4"/>
          <p:cNvSpPr/>
          <p:nvPr/>
        </p:nvSpPr>
        <p:spPr>
          <a:xfrm>
            <a:off x="9371413" y="3169591"/>
            <a:ext cx="914400" cy="914400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miley 6"/>
          <p:cNvSpPr/>
          <p:nvPr/>
        </p:nvSpPr>
        <p:spPr>
          <a:xfrm>
            <a:off x="9371413" y="5020654"/>
            <a:ext cx="914400" cy="914400"/>
          </a:xfrm>
          <a:prstGeom prst="smileyFace">
            <a:avLst>
              <a:gd name="adj" fmla="val -465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3375646" y="3104853"/>
            <a:ext cx="5591890" cy="10273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9139" t="37053" r="37172" b="25373"/>
          <a:stretch/>
        </p:blipFill>
        <p:spPr>
          <a:xfrm>
            <a:off x="4181948" y="4268304"/>
            <a:ext cx="3857781" cy="24191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411097" y="3433877"/>
            <a:ext cx="16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Está na 2FN!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11096" y="5197795"/>
            <a:ext cx="16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estão na 2FN!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1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2321" y="594359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SEGUNDA FORMA NORMAL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3671" t="41558" r="33287" b="46502"/>
          <a:stretch/>
        </p:blipFill>
        <p:spPr>
          <a:xfrm>
            <a:off x="1692321" y="2267234"/>
            <a:ext cx="4299045" cy="8734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3637" t="49458" r="32798" b="38900"/>
          <a:stretch/>
        </p:blipFill>
        <p:spPr>
          <a:xfrm>
            <a:off x="7055890" y="2274146"/>
            <a:ext cx="4367285" cy="8516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33357" t="54431" r="33287" b="29151"/>
          <a:stretch/>
        </p:blipFill>
        <p:spPr>
          <a:xfrm>
            <a:off x="1692321" y="3528467"/>
            <a:ext cx="4339988" cy="12010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33777" t="40625" r="33077" b="45009"/>
          <a:stretch/>
        </p:blipFill>
        <p:spPr>
          <a:xfrm>
            <a:off x="7055890" y="3744647"/>
            <a:ext cx="4312694" cy="10508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36294" t="55737" r="35594" b="34188"/>
          <a:stretch/>
        </p:blipFill>
        <p:spPr>
          <a:xfrm>
            <a:off x="4558352" y="5414359"/>
            <a:ext cx="3657600" cy="7369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739487" y="1382592"/>
            <a:ext cx="54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/>
              <a:t>As tabelas abaixo geradas após a 1FN possuem dependência parcial.</a:t>
            </a:r>
            <a:endParaRPr lang="pt-BR" i="1" dirty="0"/>
          </a:p>
        </p:txBody>
      </p:sp>
      <p:sp>
        <p:nvSpPr>
          <p:cNvPr id="8" name="Retângulo 7"/>
          <p:cNvSpPr/>
          <p:nvPr/>
        </p:nvSpPr>
        <p:spPr>
          <a:xfrm>
            <a:off x="3790831" y="2622234"/>
            <a:ext cx="900232" cy="345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841843" y="430087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150350" y="2632499"/>
            <a:ext cx="920749" cy="334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9150350" y="434532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727496" y="2632499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attacker_king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085402" y="2651487"/>
            <a:ext cx="1733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defender_king</a:t>
            </a:r>
            <a:endParaRPr lang="pt-BR" sz="11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085402" y="43239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defender_commander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814011" y="42700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attacker_commander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694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4571" y="792260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AJUSTES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49020" r="36328" b="28032"/>
          <a:stretch/>
        </p:blipFill>
        <p:spPr>
          <a:xfrm>
            <a:off x="986050" y="1967898"/>
            <a:ext cx="5569121" cy="20570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057" t="28312" r="32658" b="41464"/>
          <a:stretch/>
        </p:blipFill>
        <p:spPr>
          <a:xfrm>
            <a:off x="6786350" y="1903831"/>
            <a:ext cx="4923428" cy="21851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8742" t="63200" r="32972" b="20009"/>
          <a:stretch/>
        </p:blipFill>
        <p:spPr>
          <a:xfrm>
            <a:off x="3074010" y="4457645"/>
            <a:ext cx="6680875" cy="16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61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921</TotalTime>
  <Words>919</Words>
  <Application>Microsoft Office PowerPoint</Application>
  <PresentationFormat>Widescreen</PresentationFormat>
  <Paragraphs>98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Bahnschrift Light</vt:lpstr>
      <vt:lpstr>Calibri</vt:lpstr>
      <vt:lpstr>Franklin Gothic Book</vt:lpstr>
      <vt:lpstr>Times New Roman</vt:lpstr>
      <vt:lpstr>Crop</vt:lpstr>
      <vt:lpstr>Trabalho prático de fundamentos de banco de dados 2018/1</vt:lpstr>
      <vt:lpstr>ETAPA 1- DADOS UTILIZADOS</vt:lpstr>
      <vt:lpstr>ETAPA 2 - NORMALIZAÇÃO</vt:lpstr>
      <vt:lpstr>PRIMEIRA FORMA NORMAL</vt:lpstr>
      <vt:lpstr>COLUNAS COM ATRIBUTOS MULTIVALORADOS</vt:lpstr>
      <vt:lpstr>PRIMEIRA FORMA NORMAL</vt:lpstr>
      <vt:lpstr>SEGUNDA FORMA NORMAL</vt:lpstr>
      <vt:lpstr>SEGUNDA FORMA NORMAL</vt:lpstr>
      <vt:lpstr>AJUSTES</vt:lpstr>
      <vt:lpstr>SEGUNDA FORMA NORMAL</vt:lpstr>
      <vt:lpstr>SEGUNDA FORMA NORMAL</vt:lpstr>
      <vt:lpstr>TERCEIRA FORMA NORMAL</vt:lpstr>
      <vt:lpstr>TERCEIRA FORMA NORMAL</vt:lpstr>
      <vt:lpstr>AJUSTES</vt:lpstr>
      <vt:lpstr>AJUSTES</vt:lpstr>
      <vt:lpstr>AJUSTES</vt:lpstr>
      <vt:lpstr>TERCEIRA FORMA NORMAL</vt:lpstr>
      <vt:lpstr>TERCEIRA FORMA NORMAL</vt:lpstr>
      <vt:lpstr>TERCEIRA FORMA NORMAL</vt:lpstr>
      <vt:lpstr>ETAPA 3 – DIAGRAMA ER</vt:lpstr>
      <vt:lpstr>Apresentação do PowerPoint</vt:lpstr>
      <vt:lpstr>ETAPA 4 – CARGA DE DADOS</vt:lpstr>
      <vt:lpstr>DESNORMALIZADA PARA NORMALIZADA</vt:lpstr>
      <vt:lpstr>Apresentação do PowerPoint</vt:lpstr>
      <vt:lpstr>Apresentação do PowerPoint</vt:lpstr>
      <vt:lpstr>ETAPA 5 - CONSULTAS </vt:lpstr>
      <vt:lpstr>1º CONSULTA</vt:lpstr>
      <vt:lpstr>2º CONSULTA</vt:lpstr>
      <vt:lpstr>Apresentação do PowerPoint</vt:lpstr>
      <vt:lpstr>3º CONSULTA</vt:lpstr>
      <vt:lpstr>4º CONSULTA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fundamentos de banco de dados 2018/1</dc:title>
  <dc:creator>gabriel gomes</dc:creator>
  <cp:lastModifiedBy>Otavio</cp:lastModifiedBy>
  <cp:revision>63</cp:revision>
  <dcterms:created xsi:type="dcterms:W3CDTF">2018-06-17T20:12:26Z</dcterms:created>
  <dcterms:modified xsi:type="dcterms:W3CDTF">2018-07-08T23:03:44Z</dcterms:modified>
</cp:coreProperties>
</file>